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Black Ops One"/>
      <p:regular r:id="rId18"/>
    </p:embeddedFont>
    <p:embeddedFont>
      <p:font typeface="Roboto Mono Medium"/>
      <p:regular r:id="rId19"/>
      <p:bold r:id="rId20"/>
      <p:italic r:id="rId21"/>
      <p:boldItalic r:id="rId22"/>
    </p:embeddedFont>
    <p:embeddedFont>
      <p:font typeface="Playfair Display"/>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MonoMedium-bold.fntdata"/><Relationship Id="rId22" Type="http://schemas.openxmlformats.org/officeDocument/2006/relationships/font" Target="fonts/RobotoMonoMedium-boldItalic.fntdata"/><Relationship Id="rId21" Type="http://schemas.openxmlformats.org/officeDocument/2006/relationships/font" Target="fonts/RobotoMonoMedium-italic.fntdata"/><Relationship Id="rId24" Type="http://schemas.openxmlformats.org/officeDocument/2006/relationships/font" Target="fonts/PlayfairDisplay-bold.fntdata"/><Relationship Id="rId23" Type="http://schemas.openxmlformats.org/officeDocument/2006/relationships/font" Target="fonts/PlayfairDispl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layfairDisplay-boldItalic.fntdata"/><Relationship Id="rId25" Type="http://schemas.openxmlformats.org/officeDocument/2006/relationships/font" Target="fonts/PlayfairDisplay-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MonoMedium-regular.fntdata"/><Relationship Id="rId18" Type="http://schemas.openxmlformats.org/officeDocument/2006/relationships/font" Target="fonts/BlackOpsOne-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a224af79d6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2a224af79d6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a224af79d6_2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a224af79d6_2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62c72a12c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62c72a12c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62c72a12c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62c72a12c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2c72a12c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2c72a12c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62c72a12c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62c72a12c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62c72a12c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62c72a12c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262c72a12c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262c72a12c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2c72a12c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2c72a12c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224af79d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224af79d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224af79d6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224af79d6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C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CA"/>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12.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3.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CA">
                <a:latin typeface="Playfair Display"/>
                <a:ea typeface="Playfair Display"/>
                <a:cs typeface="Playfair Display"/>
                <a:sym typeface="Playfair Display"/>
              </a:rPr>
              <a:t>ECE241 Project Demo</a:t>
            </a:r>
            <a:endParaRPr>
              <a:latin typeface="Playfair Display"/>
              <a:ea typeface="Playfair Display"/>
              <a:cs typeface="Playfair Display"/>
              <a:sym typeface="Playfair Display"/>
            </a:endParaRPr>
          </a:p>
        </p:txBody>
      </p:sp>
      <p:sp>
        <p:nvSpPr>
          <p:cNvPr id="56" name="Google Shape;56;p13"/>
          <p:cNvSpPr txBox="1"/>
          <p:nvPr>
            <p:ph idx="1" type="subTitle"/>
          </p:nvPr>
        </p:nvSpPr>
        <p:spPr>
          <a:xfrm>
            <a:off x="311700" y="3185800"/>
            <a:ext cx="8520600" cy="792600"/>
          </a:xfrm>
          <a:prstGeom prst="rect">
            <a:avLst/>
          </a:prstGeom>
        </p:spPr>
        <p:txBody>
          <a:bodyPr anchorCtr="0" anchor="t" bIns="91425" lIns="91425" spcFirstLastPara="1" rIns="91425" wrap="square" tIns="91425">
            <a:normAutofit/>
          </a:bodyPr>
          <a:lstStyle/>
          <a:p>
            <a:pPr indent="-406400" lvl="0" marL="457200" rtl="0" algn="r">
              <a:spcBef>
                <a:spcPts val="0"/>
              </a:spcBef>
              <a:spcAft>
                <a:spcPts val="0"/>
              </a:spcAft>
              <a:buClr>
                <a:schemeClr val="dk1"/>
              </a:buClr>
              <a:buSzPts val="2800"/>
              <a:buFont typeface="Playfair Display"/>
              <a:buChar char="-"/>
            </a:pPr>
            <a:r>
              <a:rPr lang="en-CA">
                <a:solidFill>
                  <a:schemeClr val="dk1"/>
                </a:solidFill>
                <a:latin typeface="Playfair Display"/>
                <a:ea typeface="Playfair Display"/>
                <a:cs typeface="Playfair Display"/>
                <a:sym typeface="Playfair Display"/>
              </a:rPr>
              <a:t>Runze Zhao (Harry), Maria Kahale</a:t>
            </a:r>
            <a:endParaRPr>
              <a:solidFill>
                <a:schemeClr val="dk1"/>
              </a:solidFill>
              <a:latin typeface="Playfair Display"/>
              <a:ea typeface="Playfair Display"/>
              <a:cs typeface="Playfair Display"/>
              <a:sym typeface="Playfair Display"/>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0" y="0"/>
            <a:ext cx="9144003" cy="5143501"/>
          </a:xfrm>
          <a:prstGeom prst="rect">
            <a:avLst/>
          </a:prstGeom>
          <a:noFill/>
          <a:ln>
            <a:noFill/>
          </a:ln>
        </p:spPr>
      </p:pic>
      <p:sp>
        <p:nvSpPr>
          <p:cNvPr id="128" name="Google Shape;128;p22"/>
          <p:cNvSpPr txBox="1"/>
          <p:nvPr>
            <p:ph type="title"/>
          </p:nvPr>
        </p:nvSpPr>
        <p:spPr>
          <a:xfrm>
            <a:off x="0" y="140600"/>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2100">
                <a:solidFill>
                  <a:schemeClr val="lt1"/>
                </a:solidFill>
              </a:rPr>
              <a:t>5D&amp;E. Inputs and Outputs (0.25 Switches/Keys + 0.125 LEDs and HEX)  </a:t>
            </a:r>
            <a:endParaRPr sz="2100">
              <a:solidFill>
                <a:schemeClr val="lt1"/>
              </a:solidFill>
            </a:endParaRPr>
          </a:p>
        </p:txBody>
      </p:sp>
      <p:sp>
        <p:nvSpPr>
          <p:cNvPr id="129" name="Google Shape;129;p22"/>
          <p:cNvSpPr txBox="1"/>
          <p:nvPr/>
        </p:nvSpPr>
        <p:spPr>
          <a:xfrm>
            <a:off x="5206475" y="1521525"/>
            <a:ext cx="39687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50">
                <a:solidFill>
                  <a:schemeClr val="lt1"/>
                </a:solidFill>
              </a:rPr>
              <a:t>Highlights:</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SW[9:8] used to control rate divider to adjust speed of moving square</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HEX display connected to indicate animation speed.</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SW[1:0] used to select square color.</a:t>
            </a:r>
            <a:endParaRPr sz="1350">
              <a:solidFill>
                <a:schemeClr val="lt1"/>
              </a:solidFill>
            </a:endParaRPr>
          </a:p>
          <a:p>
            <a:pPr indent="0" lvl="0" marL="0" rtl="0" algn="l">
              <a:spcBef>
                <a:spcPts val="0"/>
              </a:spcBef>
              <a:spcAft>
                <a:spcPts val="0"/>
              </a:spcAft>
              <a:buNone/>
            </a:pPr>
            <a:r>
              <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LEDR[9:6] used to indicate which level the player is on.</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SW[6:5] to select which level the player is on</a:t>
            </a:r>
            <a:endParaRPr sz="1350">
              <a:solidFill>
                <a:srgbClr val="FF00FF"/>
              </a:solidFill>
            </a:endParaRPr>
          </a:p>
        </p:txBody>
      </p:sp>
      <p:pic>
        <p:nvPicPr>
          <p:cNvPr id="130" name="Google Shape;130;p22"/>
          <p:cNvPicPr preferRelativeResize="0"/>
          <p:nvPr/>
        </p:nvPicPr>
        <p:blipFill rotWithShape="1">
          <a:blip r:embed="rId4">
            <a:alphaModFix/>
          </a:blip>
          <a:srcRect b="0" l="-2099" r="13884" t="27483"/>
          <a:stretch/>
        </p:blipFill>
        <p:spPr>
          <a:xfrm rot="10800000">
            <a:off x="130850" y="1980950"/>
            <a:ext cx="4041425" cy="1868850"/>
          </a:xfrm>
          <a:prstGeom prst="rect">
            <a:avLst/>
          </a:prstGeom>
          <a:noFill/>
          <a:ln>
            <a:noFill/>
          </a:ln>
        </p:spPr>
      </p:pic>
      <p:pic>
        <p:nvPicPr>
          <p:cNvPr id="131" name="Google Shape;131;p22"/>
          <p:cNvPicPr preferRelativeResize="0"/>
          <p:nvPr/>
        </p:nvPicPr>
        <p:blipFill>
          <a:blip r:embed="rId5">
            <a:alphaModFix/>
          </a:blip>
          <a:stretch>
            <a:fillRect/>
          </a:stretch>
        </p:blipFill>
        <p:spPr>
          <a:xfrm>
            <a:off x="1280449" y="3485925"/>
            <a:ext cx="3766325" cy="2156751"/>
          </a:xfrm>
          <a:prstGeom prst="rect">
            <a:avLst/>
          </a:prstGeom>
          <a:noFill/>
          <a:ln>
            <a:noFill/>
          </a:ln>
        </p:spPr>
      </p:pic>
      <p:pic>
        <p:nvPicPr>
          <p:cNvPr id="132" name="Google Shape;132;p22"/>
          <p:cNvPicPr preferRelativeResize="0"/>
          <p:nvPr/>
        </p:nvPicPr>
        <p:blipFill>
          <a:blip r:embed="rId6">
            <a:alphaModFix/>
          </a:blip>
          <a:stretch>
            <a:fillRect/>
          </a:stretch>
        </p:blipFill>
        <p:spPr>
          <a:xfrm>
            <a:off x="1692675" y="996025"/>
            <a:ext cx="2647950" cy="1485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3"/>
          <p:cNvPicPr preferRelativeResize="0"/>
          <p:nvPr/>
        </p:nvPicPr>
        <p:blipFill>
          <a:blip r:embed="rId3">
            <a:alphaModFix/>
          </a:blip>
          <a:stretch>
            <a:fillRect/>
          </a:stretch>
        </p:blipFill>
        <p:spPr>
          <a:xfrm>
            <a:off x="0" y="0"/>
            <a:ext cx="9144003" cy="5143501"/>
          </a:xfrm>
          <a:prstGeom prst="rect">
            <a:avLst/>
          </a:prstGeom>
          <a:noFill/>
          <a:ln>
            <a:noFill/>
          </a:ln>
        </p:spPr>
      </p:pic>
      <p:sp>
        <p:nvSpPr>
          <p:cNvPr id="138" name="Google Shape;138;p23"/>
          <p:cNvSpPr txBox="1"/>
          <p:nvPr>
            <p:ph type="title"/>
          </p:nvPr>
        </p:nvSpPr>
        <p:spPr>
          <a:xfrm>
            <a:off x="0" y="140600"/>
            <a:ext cx="8832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2100">
                <a:solidFill>
                  <a:schemeClr val="lt1"/>
                </a:solidFill>
              </a:rPr>
              <a:t>5B. 0.25 PS2 keyboard + 0.25 PS2_CLK Crossing</a:t>
            </a:r>
            <a:endParaRPr sz="2100">
              <a:solidFill>
                <a:schemeClr val="lt1"/>
              </a:solidFill>
            </a:endParaRPr>
          </a:p>
        </p:txBody>
      </p:sp>
      <p:sp>
        <p:nvSpPr>
          <p:cNvPr id="139" name="Google Shape;139;p23"/>
          <p:cNvSpPr txBox="1"/>
          <p:nvPr/>
        </p:nvSpPr>
        <p:spPr>
          <a:xfrm>
            <a:off x="5175300" y="1077300"/>
            <a:ext cx="39687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50">
                <a:solidFill>
                  <a:schemeClr val="lt1"/>
                </a:solidFill>
              </a:rPr>
              <a:t>Highlights:</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Used template PS2 module to integrate its PS2_CLK signal as well as key output into Harry’s FSM (ps2_keypressed).</a:t>
            </a:r>
            <a:endParaRPr sz="1350">
              <a:solidFill>
                <a:schemeClr val="lt1"/>
              </a:solidFill>
            </a:endParaRPr>
          </a:p>
          <a:p>
            <a:pPr indent="0" lvl="0" marL="0" rtl="0" algn="l">
              <a:spcBef>
                <a:spcPts val="0"/>
              </a:spcBef>
              <a:spcAft>
                <a:spcPts val="0"/>
              </a:spcAft>
              <a:buNone/>
            </a:pPr>
            <a:r>
              <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rgbClr val="FF00FF"/>
                </a:solidFill>
              </a:rPr>
              <a:t>Area of Improvement: </a:t>
            </a:r>
            <a:r>
              <a:rPr lang="en-CA" sz="1350">
                <a:solidFill>
                  <a:schemeClr val="lt1"/>
                </a:solidFill>
              </a:rPr>
              <a:t>Due to limited lab time, the plan was to control VGA with both the keyboard as well as Harry’s FSM for different levels.</a:t>
            </a:r>
            <a:endParaRPr sz="1350">
              <a:solidFill>
                <a:schemeClr val="lt1"/>
              </a:solidFill>
            </a:endParaRPr>
          </a:p>
        </p:txBody>
      </p:sp>
      <p:pic>
        <p:nvPicPr>
          <p:cNvPr id="140" name="Google Shape;140;p23"/>
          <p:cNvPicPr preferRelativeResize="0"/>
          <p:nvPr/>
        </p:nvPicPr>
        <p:blipFill>
          <a:blip r:embed="rId4">
            <a:alphaModFix/>
          </a:blip>
          <a:stretch>
            <a:fillRect/>
          </a:stretch>
        </p:blipFill>
        <p:spPr>
          <a:xfrm>
            <a:off x="158599" y="713300"/>
            <a:ext cx="2621366" cy="2085975"/>
          </a:xfrm>
          <a:prstGeom prst="rect">
            <a:avLst/>
          </a:prstGeom>
          <a:noFill/>
          <a:ln>
            <a:noFill/>
          </a:ln>
        </p:spPr>
      </p:pic>
      <p:pic>
        <p:nvPicPr>
          <p:cNvPr id="141" name="Google Shape;141;p23"/>
          <p:cNvPicPr preferRelativeResize="0"/>
          <p:nvPr/>
        </p:nvPicPr>
        <p:blipFill>
          <a:blip r:embed="rId5">
            <a:alphaModFix/>
          </a:blip>
          <a:stretch>
            <a:fillRect/>
          </a:stretch>
        </p:blipFill>
        <p:spPr>
          <a:xfrm>
            <a:off x="313263" y="2924400"/>
            <a:ext cx="2312054" cy="2085975"/>
          </a:xfrm>
          <a:prstGeom prst="rect">
            <a:avLst/>
          </a:prstGeom>
          <a:noFill/>
          <a:ln>
            <a:noFill/>
          </a:ln>
        </p:spPr>
      </p:pic>
      <p:pic>
        <p:nvPicPr>
          <p:cNvPr id="142" name="Google Shape;142;p23"/>
          <p:cNvPicPr preferRelativeResize="0"/>
          <p:nvPr/>
        </p:nvPicPr>
        <p:blipFill>
          <a:blip r:embed="rId6">
            <a:alphaModFix/>
          </a:blip>
          <a:stretch>
            <a:fillRect/>
          </a:stretch>
        </p:blipFill>
        <p:spPr>
          <a:xfrm>
            <a:off x="2273552" y="1326275"/>
            <a:ext cx="2840600" cy="3386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0" y="0"/>
            <a:ext cx="9144003" cy="5143501"/>
          </a:xfrm>
          <a:prstGeom prst="rect">
            <a:avLst/>
          </a:prstGeom>
          <a:noFill/>
          <a:ln>
            <a:noFill/>
          </a:ln>
        </p:spPr>
      </p:pic>
      <p:sp>
        <p:nvSpPr>
          <p:cNvPr id="148" name="Google Shape;148;p24"/>
          <p:cNvSpPr txBox="1"/>
          <p:nvPr/>
        </p:nvSpPr>
        <p:spPr>
          <a:xfrm>
            <a:off x="291975" y="626525"/>
            <a:ext cx="7305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2000">
                <a:solidFill>
                  <a:srgbClr val="FFFF00"/>
                </a:solidFill>
                <a:latin typeface="Black Ops One"/>
                <a:ea typeface="Black Ops One"/>
                <a:cs typeface="Black Ops One"/>
                <a:sym typeface="Black Ops One"/>
              </a:rPr>
              <a:t>Thank you for listening through our demo session!</a:t>
            </a:r>
            <a:endParaRPr sz="2000">
              <a:solidFill>
                <a:srgbClr val="FFFF00"/>
              </a:solidFill>
              <a:latin typeface="Black Ops One"/>
              <a:ea typeface="Black Ops One"/>
              <a:cs typeface="Black Ops One"/>
              <a:sym typeface="Black Ops One"/>
            </a:endParaRPr>
          </a:p>
        </p:txBody>
      </p:sp>
      <p:pic>
        <p:nvPicPr>
          <p:cNvPr id="149" name="Google Shape;149;p24"/>
          <p:cNvPicPr preferRelativeResize="0"/>
          <p:nvPr/>
        </p:nvPicPr>
        <p:blipFill>
          <a:blip r:embed="rId4">
            <a:alphaModFix/>
          </a:blip>
          <a:stretch>
            <a:fillRect/>
          </a:stretch>
        </p:blipFill>
        <p:spPr>
          <a:xfrm rot="-1056853">
            <a:off x="4854550" y="1561975"/>
            <a:ext cx="2566449" cy="3079750"/>
          </a:xfrm>
          <a:prstGeom prst="rect">
            <a:avLst/>
          </a:prstGeom>
          <a:noFill/>
          <a:ln>
            <a:noFill/>
          </a:ln>
        </p:spPr>
      </p:pic>
      <p:sp>
        <p:nvSpPr>
          <p:cNvPr id="150" name="Google Shape;150;p24"/>
          <p:cNvSpPr txBox="1"/>
          <p:nvPr/>
        </p:nvSpPr>
        <p:spPr>
          <a:xfrm>
            <a:off x="4306100" y="3067275"/>
            <a:ext cx="448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3" cy="5143501"/>
          </a:xfrm>
          <a:prstGeom prst="rect">
            <a:avLst/>
          </a:prstGeom>
          <a:noFill/>
          <a:ln>
            <a:noFill/>
          </a:ln>
        </p:spPr>
      </p:pic>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chemeClr val="lt1"/>
                </a:solidFill>
              </a:rPr>
              <a:t>1. Project Overview</a:t>
            </a:r>
            <a:endParaRPr>
              <a:solidFill>
                <a:schemeClr val="lt1"/>
              </a:solidFill>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CA" sz="1350">
                <a:solidFill>
                  <a:schemeClr val="lt1"/>
                </a:solidFill>
              </a:rPr>
              <a:t>Introducing </a:t>
            </a:r>
            <a:r>
              <a:rPr i="1" lang="en-CA" sz="1500">
                <a:solidFill>
                  <a:srgbClr val="FFFF00"/>
                </a:solidFill>
                <a:latin typeface="Roboto Mono Medium"/>
                <a:ea typeface="Roboto Mono Medium"/>
                <a:cs typeface="Roboto Mono Medium"/>
                <a:sym typeface="Roboto Mono Medium"/>
              </a:rPr>
              <a:t>PitchPerfect!</a:t>
            </a:r>
            <a:r>
              <a:rPr lang="en-CA" sz="1350">
                <a:solidFill>
                  <a:schemeClr val="lt1"/>
                </a:solidFill>
                <a:latin typeface="Black Ops One"/>
                <a:ea typeface="Black Ops One"/>
                <a:cs typeface="Black Ops One"/>
                <a:sym typeface="Black Ops One"/>
              </a:rPr>
              <a:t> </a:t>
            </a:r>
            <a:r>
              <a:rPr lang="en-CA" sz="1350">
                <a:solidFill>
                  <a:schemeClr val="lt1"/>
                </a:solidFill>
              </a:rPr>
              <a:t>– a captivating music game designed to enhance players' note recognition skills. The game offers two engaging modes: Training and Gaming.</a:t>
            </a:r>
            <a:endParaRPr sz="1350">
              <a:solidFill>
                <a:schemeClr val="lt1"/>
              </a:solidFill>
            </a:endParaRPr>
          </a:p>
          <a:p>
            <a:pPr indent="0" lvl="0" marL="0" rtl="0" algn="l">
              <a:spcBef>
                <a:spcPts val="1500"/>
              </a:spcBef>
              <a:spcAft>
                <a:spcPts val="0"/>
              </a:spcAft>
              <a:buClr>
                <a:schemeClr val="dk1"/>
              </a:buClr>
              <a:buSzPts val="1100"/>
              <a:buFont typeface="Arial"/>
              <a:buNone/>
            </a:pPr>
            <a:r>
              <a:rPr lang="en-CA" sz="1350">
                <a:solidFill>
                  <a:schemeClr val="lt1"/>
                </a:solidFill>
              </a:rPr>
              <a:t>In Training Mode, players face individual notes presented one at a time. Using the PS2-Keyboard, they must correctly identify each note from the melodic sequence (C-do, D-re, E-mi, F-fa, G-so, A-la, B-ti). Progressing to the next note occurs upon the successful identification of the current one. The objective is to navigate through all single notes with precision and accuracy.</a:t>
            </a:r>
            <a:endParaRPr sz="1350">
              <a:solidFill>
                <a:schemeClr val="lt1"/>
              </a:solidFill>
            </a:endParaRPr>
          </a:p>
          <a:p>
            <a:pPr indent="0" lvl="0" marL="0" rtl="0" algn="l">
              <a:spcBef>
                <a:spcPts val="1500"/>
              </a:spcBef>
              <a:spcAft>
                <a:spcPts val="0"/>
              </a:spcAft>
              <a:buClr>
                <a:schemeClr val="dk1"/>
              </a:buClr>
              <a:buSzPts val="1100"/>
              <a:buFont typeface="Arial"/>
              <a:buNone/>
            </a:pPr>
            <a:r>
              <a:rPr lang="en-CA" sz="1350">
                <a:solidFill>
                  <a:schemeClr val="lt1"/>
                </a:solidFill>
              </a:rPr>
              <a:t>Switching to Gaming Mode, players encounter a challenging string of notes. Initially set to a default 1-second interval, players can dynamically adjust the note output speed using switches. This feature allows them to fine-tune the game's difficulty. To proceed, players input the corresponding notes on the PS2-Keyboard and seamlessly move to the next string by pressing the "N" key for "Next." PitchPerfect! promises an immersive musical experience, combining training and gaming for an entertaining journey in note recognition mastery.</a:t>
            </a:r>
            <a:endParaRPr sz="1350">
              <a:solidFill>
                <a:schemeClr val="lt1"/>
              </a:solidFill>
            </a:endParaRPr>
          </a:p>
          <a:p>
            <a:pPr indent="0" lvl="0" marL="0" rtl="0" algn="l">
              <a:spcBef>
                <a:spcPts val="0"/>
              </a:spcBef>
              <a:spcAft>
                <a:spcPts val="1200"/>
              </a:spcAft>
              <a:buNone/>
            </a:pPr>
            <a:r>
              <a:t/>
            </a:r>
            <a:endParaRPr sz="135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0" y="0"/>
            <a:ext cx="9144003" cy="5143501"/>
          </a:xfrm>
          <a:prstGeom prst="rect">
            <a:avLst/>
          </a:prstGeom>
          <a:noFill/>
          <a:ln>
            <a:noFill/>
          </a:ln>
        </p:spPr>
      </p:pic>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chemeClr val="lt1"/>
                </a:solidFill>
              </a:rPr>
              <a:t>2</a:t>
            </a:r>
            <a:r>
              <a:rPr lang="en-CA">
                <a:solidFill>
                  <a:schemeClr val="lt1"/>
                </a:solidFill>
              </a:rPr>
              <a:t>. Harry’s Individual Component Overview</a:t>
            </a:r>
            <a:endParaRPr>
              <a:solidFill>
                <a:schemeClr val="lt1"/>
              </a:solidFill>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350">
                <a:solidFill>
                  <a:schemeClr val="lt1"/>
                </a:solidFill>
              </a:rPr>
              <a:t>This is an overview of the components I covered in my individual work part. I will elaborate on them as I go through my demonstration of the game.</a:t>
            </a:r>
            <a:endParaRPr sz="1350">
              <a:solidFill>
                <a:schemeClr val="lt1"/>
              </a:solidFill>
            </a:endParaRPr>
          </a:p>
          <a:p>
            <a:pPr indent="0" lvl="0" marL="0" rtl="0" algn="l">
              <a:spcBef>
                <a:spcPts val="1200"/>
              </a:spcBef>
              <a:spcAft>
                <a:spcPts val="0"/>
              </a:spcAft>
              <a:buNone/>
            </a:pPr>
            <a:r>
              <a:rPr lang="en-CA" sz="1350">
                <a:solidFill>
                  <a:schemeClr val="lt1"/>
                </a:solidFill>
              </a:rPr>
              <a:t>A. Building states and handling states of FSM [More than 10 states] </a:t>
            </a:r>
            <a:r>
              <a:rPr lang="en-CA" sz="1350">
                <a:solidFill>
                  <a:srgbClr val="FFFF00"/>
                </a:solidFill>
              </a:rPr>
              <a:t>(0.5 point)</a:t>
            </a:r>
            <a:endParaRPr sz="1350">
              <a:solidFill>
                <a:srgbClr val="FFFF00"/>
              </a:solidFill>
            </a:endParaRPr>
          </a:p>
          <a:p>
            <a:pPr indent="0" lvl="0" marL="0" rtl="0" algn="l">
              <a:spcBef>
                <a:spcPts val="1200"/>
              </a:spcBef>
              <a:spcAft>
                <a:spcPts val="0"/>
              </a:spcAft>
              <a:buNone/>
            </a:pPr>
            <a:r>
              <a:rPr lang="en-CA" sz="1350">
                <a:solidFill>
                  <a:schemeClr val="lt1"/>
                </a:solidFill>
              </a:rPr>
              <a:t>B. Handling Audio Output </a:t>
            </a:r>
            <a:r>
              <a:rPr lang="en-CA" sz="1350">
                <a:solidFill>
                  <a:srgbClr val="FFFF00"/>
                </a:solidFill>
              </a:rPr>
              <a:t>(0.5 point)</a:t>
            </a:r>
            <a:endParaRPr sz="1350">
              <a:solidFill>
                <a:srgbClr val="FFFF00"/>
              </a:solidFill>
            </a:endParaRPr>
          </a:p>
          <a:p>
            <a:pPr indent="0" lvl="0" marL="0" rtl="0" algn="l">
              <a:spcBef>
                <a:spcPts val="1200"/>
              </a:spcBef>
              <a:spcAft>
                <a:spcPts val="0"/>
              </a:spcAft>
              <a:buNone/>
            </a:pPr>
            <a:r>
              <a:rPr lang="en-CA" sz="1350">
                <a:solidFill>
                  <a:schemeClr val="lt1"/>
                </a:solidFill>
              </a:rPr>
              <a:t>C. Implementing datapath </a:t>
            </a:r>
            <a:r>
              <a:rPr lang="en-CA" sz="1350">
                <a:solidFill>
                  <a:srgbClr val="FFFF00"/>
                </a:solidFill>
              </a:rPr>
              <a:t>(0.25 - 0.5 point)</a:t>
            </a:r>
            <a:endParaRPr sz="1350">
              <a:solidFill>
                <a:srgbClr val="FFFF00"/>
              </a:solidFill>
            </a:endParaRPr>
          </a:p>
          <a:p>
            <a:pPr indent="0" lvl="0" marL="0" rtl="0" algn="l">
              <a:spcBef>
                <a:spcPts val="1200"/>
              </a:spcBef>
              <a:spcAft>
                <a:spcPts val="0"/>
              </a:spcAft>
              <a:buNone/>
            </a:pPr>
            <a:r>
              <a:rPr lang="en-CA" sz="1350">
                <a:solidFill>
                  <a:schemeClr val="lt1"/>
                </a:solidFill>
              </a:rPr>
              <a:t>*** Extra Component I integrated beyond what was in my proposal ***:</a:t>
            </a:r>
            <a:endParaRPr sz="1350">
              <a:solidFill>
                <a:schemeClr val="lt1"/>
              </a:solidFill>
            </a:endParaRPr>
          </a:p>
          <a:p>
            <a:pPr indent="0" lvl="0" marL="0" rtl="0" algn="l">
              <a:spcBef>
                <a:spcPts val="1200"/>
              </a:spcBef>
              <a:spcAft>
                <a:spcPts val="0"/>
              </a:spcAft>
              <a:buNone/>
            </a:pPr>
            <a:r>
              <a:rPr lang="en-CA" sz="1350">
                <a:solidFill>
                  <a:schemeClr val="lt1"/>
                </a:solidFill>
              </a:rPr>
              <a:t>D. Switches and Keys Input </a:t>
            </a:r>
            <a:r>
              <a:rPr lang="en-CA" sz="1350">
                <a:solidFill>
                  <a:srgbClr val="FFFF00"/>
                </a:solidFill>
              </a:rPr>
              <a:t>(0.25 point)</a:t>
            </a:r>
            <a:endParaRPr sz="1350">
              <a:solidFill>
                <a:srgbClr val="FFFF00"/>
              </a:solidFill>
            </a:endParaRPr>
          </a:p>
          <a:p>
            <a:pPr indent="0" lvl="0" marL="0" rtl="0" algn="l">
              <a:spcBef>
                <a:spcPts val="1200"/>
              </a:spcBef>
              <a:spcAft>
                <a:spcPts val="0"/>
              </a:spcAft>
              <a:buNone/>
            </a:pPr>
            <a:r>
              <a:rPr lang="en-CA" sz="1350">
                <a:solidFill>
                  <a:schemeClr val="lt1"/>
                </a:solidFill>
              </a:rPr>
              <a:t>E. Handling Clock Crossing for Audio Clock and Clock_50 </a:t>
            </a:r>
            <a:r>
              <a:rPr lang="en-CA" sz="1350">
                <a:solidFill>
                  <a:srgbClr val="FFFF00"/>
                </a:solidFill>
              </a:rPr>
              <a:t>(0.25 point)</a:t>
            </a:r>
            <a:endParaRPr sz="1350">
              <a:solidFill>
                <a:srgbClr val="FFFF00"/>
              </a:solidFill>
            </a:endParaRPr>
          </a:p>
          <a:p>
            <a:pPr indent="0" lvl="0" marL="0" rtl="0" algn="l">
              <a:spcBef>
                <a:spcPts val="1200"/>
              </a:spcBef>
              <a:spcAft>
                <a:spcPts val="1200"/>
              </a:spcAft>
              <a:buNone/>
            </a:pPr>
            <a:r>
              <a:rPr lang="en-CA" sz="1350">
                <a:solidFill>
                  <a:srgbClr val="FFFF00"/>
                </a:solidFill>
              </a:rPr>
              <a:t>Total points covered: 1.75 - 2.0 points.</a:t>
            </a:r>
            <a:endParaRPr sz="1350">
              <a:solidFill>
                <a:srgbClr val="FF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6"/>
          <p:cNvPicPr preferRelativeResize="0"/>
          <p:nvPr/>
        </p:nvPicPr>
        <p:blipFill>
          <a:blip r:embed="rId3">
            <a:alphaModFix/>
          </a:blip>
          <a:stretch>
            <a:fillRect/>
          </a:stretch>
        </p:blipFill>
        <p:spPr>
          <a:xfrm>
            <a:off x="0" y="0"/>
            <a:ext cx="9144003" cy="5143501"/>
          </a:xfrm>
          <a:prstGeom prst="rect">
            <a:avLst/>
          </a:prstGeom>
          <a:noFill/>
          <a:ln>
            <a:noFill/>
          </a:ln>
        </p:spPr>
      </p:pic>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chemeClr val="lt1"/>
                </a:solidFill>
              </a:rPr>
              <a:t>3a</a:t>
            </a:r>
            <a:r>
              <a:rPr lang="en-CA">
                <a:solidFill>
                  <a:schemeClr val="lt1"/>
                </a:solidFill>
              </a:rPr>
              <a:t>. FSM(0.5)</a:t>
            </a:r>
            <a:endParaRPr>
              <a:solidFill>
                <a:schemeClr val="lt1"/>
              </a:solidFill>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1350">
              <a:solidFill>
                <a:srgbClr val="FFFF00"/>
              </a:solidFill>
            </a:endParaRPr>
          </a:p>
        </p:txBody>
      </p:sp>
      <p:pic>
        <p:nvPicPr>
          <p:cNvPr id="78" name="Google Shape;78;p16"/>
          <p:cNvPicPr preferRelativeResize="0"/>
          <p:nvPr/>
        </p:nvPicPr>
        <p:blipFill rotWithShape="1">
          <a:blip r:embed="rId4">
            <a:alphaModFix/>
          </a:blip>
          <a:srcRect b="0" l="0" r="4924" t="0"/>
          <a:stretch/>
        </p:blipFill>
        <p:spPr>
          <a:xfrm>
            <a:off x="311700" y="1179575"/>
            <a:ext cx="5335400" cy="3362175"/>
          </a:xfrm>
          <a:prstGeom prst="rect">
            <a:avLst/>
          </a:prstGeom>
          <a:noFill/>
          <a:ln>
            <a:noFill/>
          </a:ln>
        </p:spPr>
      </p:pic>
      <p:sp>
        <p:nvSpPr>
          <p:cNvPr id="79" name="Google Shape;79;p16"/>
          <p:cNvSpPr txBox="1"/>
          <p:nvPr/>
        </p:nvSpPr>
        <p:spPr>
          <a:xfrm>
            <a:off x="5861525" y="1648200"/>
            <a:ext cx="2862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50">
                <a:solidFill>
                  <a:schemeClr val="lt1"/>
                </a:solidFill>
              </a:rPr>
              <a:t>Highlight:</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rgbClr val="FFFF00"/>
                </a:solidFill>
              </a:rPr>
              <a:t>38</a:t>
            </a:r>
            <a:r>
              <a:rPr lang="en-CA" sz="1350">
                <a:solidFill>
                  <a:schemeClr val="lt1"/>
                </a:solidFill>
              </a:rPr>
              <a:t> states in total.</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Involves transition between states that differentiates training and gaming mode, takes in PS2-Keyboard input and outputs audio signal and corresponding game data.</a:t>
            </a:r>
            <a:endParaRPr sz="135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0" y="0"/>
            <a:ext cx="9144003" cy="5143501"/>
          </a:xfrm>
          <a:prstGeom prst="rect">
            <a:avLst/>
          </a:prstGeom>
          <a:noFill/>
          <a:ln>
            <a:noFill/>
          </a:ln>
        </p:spPr>
      </p:pic>
      <p:sp>
        <p:nvSpPr>
          <p:cNvPr id="85" name="Google Shape;85;p17"/>
          <p:cNvSpPr txBox="1"/>
          <p:nvPr>
            <p:ph type="title"/>
          </p:nvPr>
        </p:nvSpPr>
        <p:spPr>
          <a:xfrm>
            <a:off x="311700" y="333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2100">
                <a:solidFill>
                  <a:schemeClr val="lt1"/>
                </a:solidFill>
              </a:rPr>
              <a:t>3b. Audio Output(0.5) + Clock-Crossing(0.25) + Keys/Switches(0.25)</a:t>
            </a:r>
            <a:endParaRPr sz="2100">
              <a:solidFill>
                <a:schemeClr val="lt1"/>
              </a:solidFill>
            </a:endParaRPr>
          </a:p>
        </p:txBody>
      </p:sp>
      <p:sp>
        <p:nvSpPr>
          <p:cNvPr id="86" name="Google Shape;86;p17"/>
          <p:cNvSpPr txBox="1"/>
          <p:nvPr/>
        </p:nvSpPr>
        <p:spPr>
          <a:xfrm>
            <a:off x="5175300" y="1077300"/>
            <a:ext cx="39687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50">
                <a:solidFill>
                  <a:schemeClr val="lt1"/>
                </a:solidFill>
              </a:rPr>
              <a:t>Highlight:</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Made use of the external audio module posted on course website to aid my design.</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Added </a:t>
            </a:r>
            <a:r>
              <a:rPr lang="en-CA" sz="1350">
                <a:solidFill>
                  <a:srgbClr val="FFFF00"/>
                </a:solidFill>
              </a:rPr>
              <a:t>case handling statements</a:t>
            </a:r>
            <a:r>
              <a:rPr lang="en-CA" sz="1350">
                <a:solidFill>
                  <a:schemeClr val="lt1"/>
                </a:solidFill>
              </a:rPr>
              <a:t> to handle the flow of taking in keyboard input and output different note values - by adjusting the frequency of notes</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Utilized </a:t>
            </a:r>
            <a:r>
              <a:rPr lang="en-CA" sz="1350">
                <a:solidFill>
                  <a:srgbClr val="FFFF00"/>
                </a:solidFill>
              </a:rPr>
              <a:t>RateDivider module and other modules </a:t>
            </a:r>
            <a:r>
              <a:rPr lang="en-CA" sz="1350">
                <a:solidFill>
                  <a:schemeClr val="lt1"/>
                </a:solidFill>
              </a:rPr>
              <a:t>I have written to aid in handling </a:t>
            </a:r>
            <a:r>
              <a:rPr lang="en-CA" sz="1350">
                <a:solidFill>
                  <a:srgbClr val="FFFF00"/>
                </a:solidFill>
              </a:rPr>
              <a:t>clock crossing</a:t>
            </a:r>
            <a:r>
              <a:rPr lang="en-CA" sz="1350">
                <a:solidFill>
                  <a:schemeClr val="lt1"/>
                </a:solidFill>
              </a:rPr>
              <a:t>, and to </a:t>
            </a:r>
            <a:r>
              <a:rPr lang="en-CA" sz="1350">
                <a:solidFill>
                  <a:schemeClr val="lt1"/>
                </a:solidFill>
              </a:rPr>
              <a:t>achieve</a:t>
            </a:r>
            <a:r>
              <a:rPr lang="en-CA" sz="1350">
                <a:solidFill>
                  <a:schemeClr val="lt1"/>
                </a:solidFill>
              </a:rPr>
              <a:t> the objective of </a:t>
            </a:r>
            <a:r>
              <a:rPr lang="en-CA" sz="1350">
                <a:solidFill>
                  <a:srgbClr val="FFFF00"/>
                </a:solidFill>
              </a:rPr>
              <a:t>outputting different notes at a customized speed</a:t>
            </a:r>
            <a:r>
              <a:rPr lang="en-CA" sz="1350">
                <a:solidFill>
                  <a:schemeClr val="lt1"/>
                </a:solidFill>
              </a:rPr>
              <a:t> (Players are encouraged to adjust the speed of outputting notes by using SW[9:8].</a:t>
            </a:r>
            <a:endParaRPr sz="1350">
              <a:solidFill>
                <a:schemeClr val="lt1"/>
              </a:solidFill>
            </a:endParaRPr>
          </a:p>
        </p:txBody>
      </p:sp>
      <p:pic>
        <p:nvPicPr>
          <p:cNvPr id="87" name="Google Shape;87;p17"/>
          <p:cNvPicPr preferRelativeResize="0"/>
          <p:nvPr/>
        </p:nvPicPr>
        <p:blipFill rotWithShape="1">
          <a:blip r:embed="rId4">
            <a:alphaModFix/>
          </a:blip>
          <a:srcRect b="0" l="0" r="11629" t="0"/>
          <a:stretch/>
        </p:blipFill>
        <p:spPr>
          <a:xfrm>
            <a:off x="2475100" y="2659268"/>
            <a:ext cx="2511588" cy="2327782"/>
          </a:xfrm>
          <a:prstGeom prst="rect">
            <a:avLst/>
          </a:prstGeom>
          <a:noFill/>
          <a:ln>
            <a:noFill/>
          </a:ln>
        </p:spPr>
      </p:pic>
      <p:pic>
        <p:nvPicPr>
          <p:cNvPr id="88" name="Google Shape;88;p17"/>
          <p:cNvPicPr preferRelativeResize="0"/>
          <p:nvPr/>
        </p:nvPicPr>
        <p:blipFill>
          <a:blip r:embed="rId5">
            <a:alphaModFix/>
          </a:blip>
          <a:stretch>
            <a:fillRect/>
          </a:stretch>
        </p:blipFill>
        <p:spPr>
          <a:xfrm>
            <a:off x="165875" y="987175"/>
            <a:ext cx="2135900" cy="23639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8"/>
          <p:cNvPicPr preferRelativeResize="0"/>
          <p:nvPr/>
        </p:nvPicPr>
        <p:blipFill>
          <a:blip r:embed="rId3">
            <a:alphaModFix/>
          </a:blip>
          <a:stretch>
            <a:fillRect/>
          </a:stretch>
        </p:blipFill>
        <p:spPr>
          <a:xfrm>
            <a:off x="0" y="0"/>
            <a:ext cx="9144003" cy="5143501"/>
          </a:xfrm>
          <a:prstGeom prst="rect">
            <a:avLst/>
          </a:prstGeom>
          <a:noFill/>
          <a:ln>
            <a:noFill/>
          </a:ln>
        </p:spPr>
      </p:pic>
      <p:sp>
        <p:nvSpPr>
          <p:cNvPr id="94" name="Google Shape;94;p18"/>
          <p:cNvSpPr txBox="1"/>
          <p:nvPr>
            <p:ph type="title"/>
          </p:nvPr>
        </p:nvSpPr>
        <p:spPr>
          <a:xfrm>
            <a:off x="311700" y="333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2100">
                <a:solidFill>
                  <a:schemeClr val="lt1"/>
                </a:solidFill>
              </a:rPr>
              <a:t>3c. Datapath (0.25 - 0.5 point)</a:t>
            </a:r>
            <a:endParaRPr sz="2100">
              <a:solidFill>
                <a:schemeClr val="lt1"/>
              </a:solidFill>
            </a:endParaRPr>
          </a:p>
        </p:txBody>
      </p:sp>
      <p:sp>
        <p:nvSpPr>
          <p:cNvPr id="95" name="Google Shape;95;p18"/>
          <p:cNvSpPr txBox="1"/>
          <p:nvPr/>
        </p:nvSpPr>
        <p:spPr>
          <a:xfrm>
            <a:off x="491825" y="820425"/>
            <a:ext cx="783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50">
                <a:solidFill>
                  <a:schemeClr val="lt1"/>
                </a:solidFill>
              </a:rPr>
              <a:t>Highlight:</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Made use of enable signals that enables the functioning of different modules at desired states.</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Utilized modules that control audio data : RateDivider(), GameSelectNotes().</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Utilized module that controls loading of data: LoadStr().</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Utilized module that controls processing of data: Game_Check_Str().</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rgbClr val="FFFF00"/>
                </a:solidFill>
              </a:rPr>
              <a:t>Area of Improvement: </a:t>
            </a:r>
            <a:r>
              <a:rPr lang="en-CA" sz="1350">
                <a:solidFill>
                  <a:schemeClr val="lt1"/>
                </a:solidFill>
              </a:rPr>
              <a:t>Due to limited time in lab, for the last part: Game_Check_Str(), I was only able to get the simulation working on Modelsim, attached is a screenshot of the waveform simulation.</a:t>
            </a:r>
            <a:endParaRPr sz="1350">
              <a:solidFill>
                <a:schemeClr val="lt1"/>
              </a:solidFill>
            </a:endParaRPr>
          </a:p>
        </p:txBody>
      </p:sp>
      <p:pic>
        <p:nvPicPr>
          <p:cNvPr id="96" name="Google Shape;96;p18"/>
          <p:cNvPicPr preferRelativeResize="0"/>
          <p:nvPr/>
        </p:nvPicPr>
        <p:blipFill>
          <a:blip r:embed="rId4">
            <a:alphaModFix/>
          </a:blip>
          <a:stretch>
            <a:fillRect/>
          </a:stretch>
        </p:blipFill>
        <p:spPr>
          <a:xfrm>
            <a:off x="2308899" y="2494550"/>
            <a:ext cx="4526225" cy="2533599"/>
          </a:xfrm>
          <a:prstGeom prst="rect">
            <a:avLst/>
          </a:prstGeom>
          <a:noFill/>
          <a:ln>
            <a:noFill/>
          </a:ln>
        </p:spPr>
      </p:pic>
      <p:sp>
        <p:nvSpPr>
          <p:cNvPr id="97" name="Google Shape;97;p18"/>
          <p:cNvSpPr/>
          <p:nvPr/>
        </p:nvSpPr>
        <p:spPr>
          <a:xfrm>
            <a:off x="4866500" y="4028725"/>
            <a:ext cx="300300" cy="154500"/>
          </a:xfrm>
          <a:prstGeom prst="ellipse">
            <a:avLst/>
          </a:prstGeom>
          <a:noFill/>
          <a:ln cap="flat" cmpd="sng" w="9525">
            <a:solidFill>
              <a:srgbClr val="FFFF00"/>
            </a:solidFill>
            <a:prstDash val="solid"/>
            <a:round/>
            <a:headEnd len="sm" w="sm" type="none"/>
            <a:tailEnd len="sm" w="sm" type="none"/>
          </a:ln>
          <a:effectLst>
            <a:outerShdw blurRad="57150" rotWithShape="0" algn="bl" dir="5400000" dist="1905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98" name="Google Shape;98;p18"/>
          <p:cNvCxnSpPr>
            <a:stCxn id="97" idx="6"/>
          </p:cNvCxnSpPr>
          <p:nvPr/>
        </p:nvCxnSpPr>
        <p:spPr>
          <a:xfrm flipH="1" rot="10800000">
            <a:off x="5166800" y="3675775"/>
            <a:ext cx="1896300" cy="430200"/>
          </a:xfrm>
          <a:prstGeom prst="straightConnector1">
            <a:avLst/>
          </a:prstGeom>
          <a:noFill/>
          <a:ln cap="flat" cmpd="sng" w="9525">
            <a:solidFill>
              <a:srgbClr val="FFFF00"/>
            </a:solidFill>
            <a:prstDash val="solid"/>
            <a:round/>
            <a:headEnd len="med" w="med" type="none"/>
            <a:tailEnd len="med" w="med" type="none"/>
          </a:ln>
        </p:spPr>
      </p:cxnSp>
      <p:sp>
        <p:nvSpPr>
          <p:cNvPr id="99" name="Google Shape;99;p18"/>
          <p:cNvSpPr txBox="1"/>
          <p:nvPr/>
        </p:nvSpPr>
        <p:spPr>
          <a:xfrm>
            <a:off x="7063100" y="3043525"/>
            <a:ext cx="1938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00">
                <a:solidFill>
                  <a:schemeClr val="lt1"/>
                </a:solidFill>
              </a:rPr>
              <a:t>The “Score” signal is output correctly (as 1) when player enters the correct string of notes</a:t>
            </a:r>
            <a:endParaRPr sz="13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9"/>
          <p:cNvPicPr preferRelativeResize="0"/>
          <p:nvPr/>
        </p:nvPicPr>
        <p:blipFill>
          <a:blip r:embed="rId3">
            <a:alphaModFix/>
          </a:blip>
          <a:stretch>
            <a:fillRect/>
          </a:stretch>
        </p:blipFill>
        <p:spPr>
          <a:xfrm>
            <a:off x="0" y="0"/>
            <a:ext cx="9144003" cy="5143501"/>
          </a:xfrm>
          <a:prstGeom prst="rect">
            <a:avLst/>
          </a:prstGeom>
          <a:noFill/>
          <a:ln>
            <a:noFill/>
          </a:ln>
        </p:spPr>
      </p:pic>
      <p:sp>
        <p:nvSpPr>
          <p:cNvPr id="105" name="Google Shape;105;p19"/>
          <p:cNvSpPr txBox="1"/>
          <p:nvPr>
            <p:ph type="title"/>
          </p:nvPr>
        </p:nvSpPr>
        <p:spPr>
          <a:xfrm>
            <a:off x="311700" y="3335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2100">
                <a:solidFill>
                  <a:schemeClr val="lt1"/>
                </a:solidFill>
              </a:rPr>
              <a:t>4. Group Integration Component</a:t>
            </a:r>
            <a:endParaRPr sz="2100">
              <a:solidFill>
                <a:schemeClr val="lt1"/>
              </a:solidFill>
            </a:endParaRPr>
          </a:p>
        </p:txBody>
      </p:sp>
      <p:sp>
        <p:nvSpPr>
          <p:cNvPr id="106" name="Google Shape;106;p19"/>
          <p:cNvSpPr txBox="1"/>
          <p:nvPr/>
        </p:nvSpPr>
        <p:spPr>
          <a:xfrm>
            <a:off x="474800" y="1126600"/>
            <a:ext cx="7837200" cy="302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CA" sz="1350">
                <a:solidFill>
                  <a:schemeClr val="lt1"/>
                </a:solidFill>
              </a:rPr>
              <a:t>Highlight:</a:t>
            </a:r>
            <a:endParaRPr sz="1350">
              <a:solidFill>
                <a:schemeClr val="lt1"/>
              </a:solidFill>
            </a:endParaRPr>
          </a:p>
          <a:p>
            <a:pPr indent="-314325" lvl="0" marL="457200" rtl="0" algn="l">
              <a:lnSpc>
                <a:spcPct val="115000"/>
              </a:lnSpc>
              <a:spcBef>
                <a:spcPts val="0"/>
              </a:spcBef>
              <a:spcAft>
                <a:spcPts val="0"/>
              </a:spcAft>
              <a:buClr>
                <a:schemeClr val="lt1"/>
              </a:buClr>
              <a:buSzPts val="1350"/>
              <a:buChar char="●"/>
            </a:pPr>
            <a:r>
              <a:rPr lang="en-CA" sz="1350">
                <a:solidFill>
                  <a:schemeClr val="lt1"/>
                </a:solidFill>
              </a:rPr>
              <a:t>We were able to synchronize my part - </a:t>
            </a:r>
            <a:r>
              <a:rPr lang="en-CA" sz="1350">
                <a:solidFill>
                  <a:srgbClr val="FFFF00"/>
                </a:solidFill>
              </a:rPr>
              <a:t>FSM, audio output,</a:t>
            </a:r>
            <a:r>
              <a:rPr lang="en-CA" sz="1350">
                <a:solidFill>
                  <a:schemeClr val="lt1"/>
                </a:solidFill>
              </a:rPr>
              <a:t> with Maria’s part - </a:t>
            </a:r>
            <a:r>
              <a:rPr lang="en-CA" sz="1350">
                <a:solidFill>
                  <a:srgbClr val="FFFF00"/>
                </a:solidFill>
              </a:rPr>
              <a:t>PS2-Keyboard </a:t>
            </a:r>
            <a:r>
              <a:rPr lang="en-CA" sz="1350">
                <a:solidFill>
                  <a:schemeClr val="lt1"/>
                </a:solidFill>
              </a:rPr>
              <a:t>input, and successfully integrate all components and get them working properly on the FPGA: That is, our game successfully handles the </a:t>
            </a:r>
            <a:r>
              <a:rPr lang="en-CA" sz="1350">
                <a:solidFill>
                  <a:srgbClr val="FFFF00"/>
                </a:solidFill>
              </a:rPr>
              <a:t>clock-crossing between Clock_50, AUD_CLK, and PS2_CLK, and is able to produce desired results real time</a:t>
            </a:r>
            <a:r>
              <a:rPr lang="en-CA" sz="1350">
                <a:solidFill>
                  <a:schemeClr val="lt1"/>
                </a:solidFill>
              </a:rPr>
              <a:t>.</a:t>
            </a:r>
            <a:endParaRPr sz="1350">
              <a:solidFill>
                <a:schemeClr val="lt1"/>
              </a:solidFill>
            </a:endParaRPr>
          </a:p>
          <a:p>
            <a:pPr indent="-314325" lvl="0" marL="457200" rtl="0" algn="l">
              <a:lnSpc>
                <a:spcPct val="115000"/>
              </a:lnSpc>
              <a:spcBef>
                <a:spcPts val="0"/>
              </a:spcBef>
              <a:spcAft>
                <a:spcPts val="0"/>
              </a:spcAft>
              <a:buClr>
                <a:schemeClr val="lt1"/>
              </a:buClr>
              <a:buSzPts val="1350"/>
              <a:buChar char="●"/>
            </a:pPr>
            <a:r>
              <a:rPr lang="en-CA" sz="1350">
                <a:solidFill>
                  <a:schemeClr val="lt1"/>
                </a:solidFill>
              </a:rPr>
              <a:t>We utilized the audio module as the top level module because it also includes PIN_ASSIGNMENTS for PS2-ports and HEX_DISPLAY-ports, and was able to </a:t>
            </a:r>
            <a:r>
              <a:rPr lang="en-CA" sz="1350">
                <a:solidFill>
                  <a:srgbClr val="FFFF00"/>
                </a:solidFill>
              </a:rPr>
              <a:t>successfully compile and run the PS2-Keyboard module and all game modules within the top level audio module</a:t>
            </a:r>
            <a:r>
              <a:rPr lang="en-CA" sz="1350">
                <a:solidFill>
                  <a:schemeClr val="lt1"/>
                </a:solidFill>
              </a:rPr>
              <a:t>.</a:t>
            </a:r>
            <a:endParaRPr sz="1350">
              <a:solidFill>
                <a:schemeClr val="lt1"/>
              </a:solidFill>
            </a:endParaRPr>
          </a:p>
          <a:p>
            <a:pPr indent="-314325" lvl="0" marL="457200" rtl="0" algn="l">
              <a:lnSpc>
                <a:spcPct val="115000"/>
              </a:lnSpc>
              <a:spcBef>
                <a:spcPts val="0"/>
              </a:spcBef>
              <a:spcAft>
                <a:spcPts val="0"/>
              </a:spcAft>
              <a:buClr>
                <a:schemeClr val="lt1"/>
              </a:buClr>
              <a:buSzPts val="1350"/>
              <a:buChar char="●"/>
            </a:pPr>
            <a:r>
              <a:rPr lang="en-CA" sz="1350">
                <a:solidFill>
                  <a:srgbClr val="FFFF00"/>
                </a:solidFill>
              </a:rPr>
              <a:t>Area of Improvement</a:t>
            </a:r>
            <a:r>
              <a:rPr lang="en-CA" sz="1350">
                <a:solidFill>
                  <a:schemeClr val="lt1"/>
                </a:solidFill>
              </a:rPr>
              <a:t>: Due to limited time in lab, we did not have enough time to integrate the VGA design into the game, which Maria will present individually, along with her other individual part demonstration.</a:t>
            </a:r>
            <a:endParaRPr sz="135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0" y="0"/>
            <a:ext cx="9144003" cy="5143501"/>
          </a:xfrm>
          <a:prstGeom prst="rect">
            <a:avLst/>
          </a:prstGeom>
          <a:noFill/>
          <a:ln>
            <a:noFill/>
          </a:ln>
        </p:spPr>
      </p:pic>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chemeClr val="lt1"/>
                </a:solidFill>
              </a:rPr>
              <a:t>5</a:t>
            </a:r>
            <a:r>
              <a:rPr lang="en-CA">
                <a:solidFill>
                  <a:schemeClr val="lt1"/>
                </a:solidFill>
              </a:rPr>
              <a:t>. </a:t>
            </a:r>
            <a:r>
              <a:rPr lang="en-CA">
                <a:solidFill>
                  <a:srgbClr val="FF00FF"/>
                </a:solidFill>
              </a:rPr>
              <a:t>Maria’s Individual Component Overview</a:t>
            </a:r>
            <a:endParaRPr>
              <a:solidFill>
                <a:srgbClr val="FF00FF"/>
              </a:solidFill>
            </a:endParaRPr>
          </a:p>
        </p:txBody>
      </p:sp>
      <p:sp>
        <p:nvSpPr>
          <p:cNvPr id="113" name="Google Shape;113;p20"/>
          <p:cNvSpPr txBox="1"/>
          <p:nvPr>
            <p:ph idx="1" type="body"/>
          </p:nvPr>
        </p:nvSpPr>
        <p:spPr>
          <a:xfrm>
            <a:off x="1430500" y="101772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CA" sz="1350">
                <a:solidFill>
                  <a:schemeClr val="lt1"/>
                </a:solidFill>
              </a:rPr>
              <a:t>Here’s what I worked on for my VGA and keyboard tasks:</a:t>
            </a:r>
            <a:endParaRPr sz="1350">
              <a:solidFill>
                <a:schemeClr val="lt1"/>
              </a:solidFill>
            </a:endParaRPr>
          </a:p>
          <a:p>
            <a:pPr indent="-314325" lvl="0" marL="457200" rtl="0" algn="l">
              <a:lnSpc>
                <a:spcPct val="150000"/>
              </a:lnSpc>
              <a:spcBef>
                <a:spcPts val="1200"/>
              </a:spcBef>
              <a:spcAft>
                <a:spcPts val="0"/>
              </a:spcAft>
              <a:buClr>
                <a:schemeClr val="lt1"/>
              </a:buClr>
              <a:buSzPts val="1350"/>
              <a:buAutoNum type="alphaUcPeriod"/>
            </a:pPr>
            <a:r>
              <a:rPr lang="en-CA" sz="1350">
                <a:solidFill>
                  <a:schemeClr val="lt1"/>
                </a:solidFill>
              </a:rPr>
              <a:t>Static image </a:t>
            </a:r>
            <a:r>
              <a:rPr lang="en-CA" sz="1350">
                <a:solidFill>
                  <a:srgbClr val="FF00FF"/>
                </a:solidFill>
              </a:rPr>
              <a:t>(0.125 points)</a:t>
            </a:r>
            <a:endParaRPr sz="1350">
              <a:solidFill>
                <a:srgbClr val="FF00FF"/>
              </a:solidFill>
            </a:endParaRPr>
          </a:p>
          <a:p>
            <a:pPr indent="457200" lvl="0" marL="0" rtl="0" algn="l">
              <a:lnSpc>
                <a:spcPct val="150000"/>
              </a:lnSpc>
              <a:spcBef>
                <a:spcPts val="0"/>
              </a:spcBef>
              <a:spcAft>
                <a:spcPts val="0"/>
              </a:spcAft>
              <a:buClr>
                <a:schemeClr val="dk1"/>
              </a:buClr>
              <a:buSzPts val="1100"/>
              <a:buFont typeface="Arial"/>
              <a:buNone/>
            </a:pPr>
            <a:r>
              <a:rPr lang="en-CA" sz="1350">
                <a:solidFill>
                  <a:schemeClr val="lt1"/>
                </a:solidFill>
              </a:rPr>
              <a:t>Using Block Memories and larger on-chip memories </a:t>
            </a:r>
            <a:r>
              <a:rPr lang="en-CA" sz="1350">
                <a:solidFill>
                  <a:srgbClr val="FF00FF"/>
                </a:solidFill>
              </a:rPr>
              <a:t>(0.25 points)</a:t>
            </a:r>
            <a:endParaRPr sz="1350">
              <a:solidFill>
                <a:srgbClr val="FF00FF"/>
              </a:solidFill>
            </a:endParaRPr>
          </a:p>
          <a:p>
            <a:pPr indent="-314325" lvl="0" marL="457200" rtl="0" algn="l">
              <a:lnSpc>
                <a:spcPct val="150000"/>
              </a:lnSpc>
              <a:spcBef>
                <a:spcPts val="0"/>
              </a:spcBef>
              <a:spcAft>
                <a:spcPts val="0"/>
              </a:spcAft>
              <a:buClr>
                <a:schemeClr val="lt1"/>
              </a:buClr>
              <a:buSzPts val="1350"/>
              <a:buAutoNum type="alphaUcPeriod"/>
            </a:pPr>
            <a:r>
              <a:rPr lang="en-CA" sz="1350">
                <a:solidFill>
                  <a:schemeClr val="lt1"/>
                </a:solidFill>
              </a:rPr>
              <a:t>PS2 keyboard/ PS2 mouse </a:t>
            </a:r>
            <a:r>
              <a:rPr lang="en-CA" sz="1350">
                <a:solidFill>
                  <a:srgbClr val="FF00FF"/>
                </a:solidFill>
              </a:rPr>
              <a:t>(0.5 points)</a:t>
            </a:r>
            <a:endParaRPr sz="1350">
              <a:solidFill>
                <a:srgbClr val="FF00FF"/>
              </a:solidFill>
            </a:endParaRPr>
          </a:p>
          <a:p>
            <a:pPr indent="457200" lvl="0" marL="0" rtl="0" algn="l">
              <a:lnSpc>
                <a:spcPct val="150000"/>
              </a:lnSpc>
              <a:spcBef>
                <a:spcPts val="0"/>
              </a:spcBef>
              <a:spcAft>
                <a:spcPts val="0"/>
              </a:spcAft>
              <a:buNone/>
            </a:pPr>
            <a:r>
              <a:rPr lang="en-CA" sz="1350">
                <a:solidFill>
                  <a:schemeClr val="lt1"/>
                </a:solidFill>
              </a:rPr>
              <a:t>Handling clock crossing (between PS2_CLK and CLOCK_50 </a:t>
            </a:r>
            <a:r>
              <a:rPr lang="en-CA" sz="1350">
                <a:solidFill>
                  <a:srgbClr val="FF00FF"/>
                </a:solidFill>
              </a:rPr>
              <a:t>(0.25 points)</a:t>
            </a:r>
            <a:endParaRPr sz="1350">
              <a:solidFill>
                <a:srgbClr val="FF00FF"/>
              </a:solidFill>
            </a:endParaRPr>
          </a:p>
          <a:p>
            <a:pPr indent="457200" lvl="0" marL="0" rtl="0" algn="l">
              <a:lnSpc>
                <a:spcPct val="150000"/>
              </a:lnSpc>
              <a:spcBef>
                <a:spcPts val="0"/>
              </a:spcBef>
              <a:spcAft>
                <a:spcPts val="0"/>
              </a:spcAft>
              <a:buNone/>
            </a:pPr>
            <a:r>
              <a:t/>
            </a:r>
            <a:endParaRPr sz="1350">
              <a:solidFill>
                <a:schemeClr val="lt1"/>
              </a:solidFill>
            </a:endParaRPr>
          </a:p>
          <a:p>
            <a:pPr indent="0" lvl="0" marL="0" rtl="0" algn="l">
              <a:lnSpc>
                <a:spcPct val="150000"/>
              </a:lnSpc>
              <a:spcBef>
                <a:spcPts val="0"/>
              </a:spcBef>
              <a:spcAft>
                <a:spcPts val="0"/>
              </a:spcAft>
              <a:buNone/>
            </a:pPr>
            <a:r>
              <a:rPr lang="en-CA" sz="1350">
                <a:solidFill>
                  <a:schemeClr val="lt1"/>
                </a:solidFill>
              </a:rPr>
              <a:t>***Extra Components beyond the proposal ***:</a:t>
            </a:r>
            <a:endParaRPr sz="1350">
              <a:solidFill>
                <a:schemeClr val="lt1"/>
              </a:solidFill>
            </a:endParaRPr>
          </a:p>
          <a:p>
            <a:pPr indent="-314325" lvl="0" marL="457200" rtl="0" algn="l">
              <a:lnSpc>
                <a:spcPct val="150000"/>
              </a:lnSpc>
              <a:spcBef>
                <a:spcPts val="0"/>
              </a:spcBef>
              <a:spcAft>
                <a:spcPts val="0"/>
              </a:spcAft>
              <a:buClr>
                <a:schemeClr val="lt1"/>
              </a:buClr>
              <a:buSzPts val="1350"/>
              <a:buAutoNum type="alphaUcPeriod"/>
            </a:pPr>
            <a:r>
              <a:rPr lang="en-CA" sz="1350">
                <a:solidFill>
                  <a:schemeClr val="lt1"/>
                </a:solidFill>
              </a:rPr>
              <a:t>Moving images with tearing allowed </a:t>
            </a:r>
            <a:r>
              <a:rPr lang="en-CA" sz="1350">
                <a:solidFill>
                  <a:srgbClr val="FF00FF"/>
                </a:solidFill>
              </a:rPr>
              <a:t>(0.25 points)</a:t>
            </a:r>
            <a:endParaRPr sz="1350">
              <a:solidFill>
                <a:srgbClr val="FF00FF"/>
              </a:solidFill>
            </a:endParaRPr>
          </a:p>
          <a:p>
            <a:pPr indent="457200" lvl="0" marL="0" rtl="0" algn="l">
              <a:lnSpc>
                <a:spcPct val="150000"/>
              </a:lnSpc>
              <a:spcBef>
                <a:spcPts val="0"/>
              </a:spcBef>
              <a:spcAft>
                <a:spcPts val="0"/>
              </a:spcAft>
              <a:buNone/>
            </a:pPr>
            <a:r>
              <a:rPr lang="en-CA" sz="1350">
                <a:solidFill>
                  <a:schemeClr val="lt1"/>
                </a:solidFill>
              </a:rPr>
              <a:t>Small FSM; less than 10 states </a:t>
            </a:r>
            <a:r>
              <a:rPr lang="en-CA" sz="1350">
                <a:solidFill>
                  <a:srgbClr val="FF00FF"/>
                </a:solidFill>
              </a:rPr>
              <a:t>(0.25 points) </a:t>
            </a:r>
            <a:endParaRPr sz="1350">
              <a:solidFill>
                <a:srgbClr val="FF00FF"/>
              </a:solidFill>
            </a:endParaRPr>
          </a:p>
          <a:p>
            <a:pPr indent="-314325" lvl="0" marL="457200" rtl="0" algn="l">
              <a:lnSpc>
                <a:spcPct val="150000"/>
              </a:lnSpc>
              <a:spcBef>
                <a:spcPts val="0"/>
              </a:spcBef>
              <a:spcAft>
                <a:spcPts val="0"/>
              </a:spcAft>
              <a:buClr>
                <a:schemeClr val="lt1"/>
              </a:buClr>
              <a:buSzPts val="1350"/>
              <a:buAutoNum type="alphaUcPeriod"/>
            </a:pPr>
            <a:r>
              <a:rPr lang="en-CA" sz="1350">
                <a:solidFill>
                  <a:schemeClr val="lt1"/>
                </a:solidFill>
              </a:rPr>
              <a:t>LEDs and 7-Seg display</a:t>
            </a:r>
            <a:r>
              <a:rPr lang="en-CA" sz="1350">
                <a:solidFill>
                  <a:srgbClr val="FF00FF"/>
                </a:solidFill>
              </a:rPr>
              <a:t> (0.125 points)</a:t>
            </a:r>
            <a:endParaRPr sz="1350">
              <a:solidFill>
                <a:srgbClr val="FF00FF"/>
              </a:solidFill>
            </a:endParaRPr>
          </a:p>
          <a:p>
            <a:pPr indent="-314325" lvl="0" marL="457200" rtl="0" algn="l">
              <a:lnSpc>
                <a:spcPct val="150000"/>
              </a:lnSpc>
              <a:spcBef>
                <a:spcPts val="0"/>
              </a:spcBef>
              <a:spcAft>
                <a:spcPts val="0"/>
              </a:spcAft>
              <a:buClr>
                <a:schemeClr val="lt1"/>
              </a:buClr>
              <a:buSzPts val="1350"/>
              <a:buAutoNum type="alphaUcPeriod"/>
            </a:pPr>
            <a:r>
              <a:rPr lang="en-CA" sz="1350">
                <a:solidFill>
                  <a:schemeClr val="lt1"/>
                </a:solidFill>
              </a:rPr>
              <a:t>Switches and keys </a:t>
            </a:r>
            <a:r>
              <a:rPr lang="en-CA" sz="1350">
                <a:solidFill>
                  <a:srgbClr val="FF00FF"/>
                </a:solidFill>
              </a:rPr>
              <a:t>(0.25 points)</a:t>
            </a:r>
            <a:endParaRPr sz="1350">
              <a:solidFill>
                <a:srgbClr val="FF00FF"/>
              </a:solidFill>
            </a:endParaRPr>
          </a:p>
          <a:p>
            <a:pPr indent="0" lvl="0" marL="0" rtl="0" algn="l">
              <a:lnSpc>
                <a:spcPct val="150000"/>
              </a:lnSpc>
              <a:spcBef>
                <a:spcPts val="0"/>
              </a:spcBef>
              <a:spcAft>
                <a:spcPts val="0"/>
              </a:spcAft>
              <a:buNone/>
            </a:pPr>
            <a:r>
              <a:rPr lang="en-CA" sz="1350">
                <a:solidFill>
                  <a:schemeClr val="lt1"/>
                </a:solidFill>
              </a:rPr>
              <a:t>Total: ~1.75 pts.</a:t>
            </a:r>
            <a:endParaRPr sz="1350">
              <a:solidFill>
                <a:schemeClr val="lt1"/>
              </a:solidFill>
            </a:endParaRPr>
          </a:p>
          <a:p>
            <a:pPr indent="0" lvl="0" marL="0" rtl="0" algn="l">
              <a:spcBef>
                <a:spcPts val="0"/>
              </a:spcBef>
              <a:spcAft>
                <a:spcPts val="0"/>
              </a:spcAft>
              <a:buNone/>
            </a:pPr>
            <a:r>
              <a:t/>
            </a:r>
            <a:endParaRPr sz="1350">
              <a:solidFill>
                <a:schemeClr val="lt1"/>
              </a:solidFill>
            </a:endParaRPr>
          </a:p>
          <a:p>
            <a:pPr indent="0" lvl="0" marL="0" rtl="0" algn="l">
              <a:spcBef>
                <a:spcPts val="1200"/>
              </a:spcBef>
              <a:spcAft>
                <a:spcPts val="0"/>
              </a:spcAft>
              <a:buNone/>
            </a:pPr>
            <a:r>
              <a:t/>
            </a:r>
            <a:endParaRPr sz="1350">
              <a:solidFill>
                <a:schemeClr val="lt1"/>
              </a:solidFill>
            </a:endParaRPr>
          </a:p>
          <a:p>
            <a:pPr indent="0" lvl="0" marL="0" rtl="0" algn="l">
              <a:spcBef>
                <a:spcPts val="1200"/>
              </a:spcBef>
              <a:spcAft>
                <a:spcPts val="1200"/>
              </a:spcAft>
              <a:buNone/>
            </a:pPr>
            <a:r>
              <a:t/>
            </a:r>
            <a:endParaRPr sz="135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pic>
        <p:nvPicPr>
          <p:cNvPr id="118" name="Google Shape;118;p21"/>
          <p:cNvPicPr preferRelativeResize="0"/>
          <p:nvPr/>
        </p:nvPicPr>
        <p:blipFill>
          <a:blip r:embed="rId3">
            <a:alphaModFix/>
          </a:blip>
          <a:stretch>
            <a:fillRect/>
          </a:stretch>
        </p:blipFill>
        <p:spPr>
          <a:xfrm>
            <a:off x="0" y="0"/>
            <a:ext cx="9144003" cy="5143501"/>
          </a:xfrm>
          <a:prstGeom prst="rect">
            <a:avLst/>
          </a:prstGeom>
          <a:noFill/>
          <a:ln>
            <a:noFill/>
          </a:ln>
        </p:spPr>
      </p:pic>
      <p:sp>
        <p:nvSpPr>
          <p:cNvPr id="119" name="Google Shape;11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CA">
                <a:solidFill>
                  <a:schemeClr val="lt1"/>
                </a:solidFill>
              </a:rPr>
              <a:t>5A&amp;C</a:t>
            </a:r>
            <a:r>
              <a:rPr lang="en-CA">
                <a:solidFill>
                  <a:schemeClr val="lt1"/>
                </a:solidFill>
              </a:rPr>
              <a:t>. VGA (0.125 static image + 0.25 moving square)</a:t>
            </a:r>
            <a:endParaRPr>
              <a:solidFill>
                <a:schemeClr val="lt1"/>
              </a:solidFill>
            </a:endParaRPr>
          </a:p>
        </p:txBody>
      </p:sp>
      <p:sp>
        <p:nvSpPr>
          <p:cNvPr id="120" name="Google Shape;12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t/>
            </a:r>
            <a:endParaRPr sz="1350">
              <a:solidFill>
                <a:srgbClr val="FFFF00"/>
              </a:solidFill>
            </a:endParaRPr>
          </a:p>
        </p:txBody>
      </p:sp>
      <p:sp>
        <p:nvSpPr>
          <p:cNvPr id="121" name="Google Shape;121;p21"/>
          <p:cNvSpPr txBox="1"/>
          <p:nvPr/>
        </p:nvSpPr>
        <p:spPr>
          <a:xfrm>
            <a:off x="5861525" y="1648200"/>
            <a:ext cx="2862300" cy="309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CA" sz="1350">
                <a:solidFill>
                  <a:schemeClr val="lt1"/>
                </a:solidFill>
              </a:rPr>
              <a:t>Highlight:</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Used ROM to store mif file for VGA background image.</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Displays the animated moving square</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Visual indication of which level you are on</a:t>
            </a:r>
            <a:endParaRPr sz="1350">
              <a:solidFill>
                <a:schemeClr val="lt1"/>
              </a:solidFill>
            </a:endParaRPr>
          </a:p>
          <a:p>
            <a:pPr indent="0" lvl="0" marL="0" rtl="0" algn="l">
              <a:spcBef>
                <a:spcPts val="0"/>
              </a:spcBef>
              <a:spcAft>
                <a:spcPts val="0"/>
              </a:spcAft>
              <a:buNone/>
            </a:pPr>
            <a:r>
              <a:rPr lang="en-CA" sz="1350">
                <a:solidFill>
                  <a:srgbClr val="FF00FF"/>
                </a:solidFill>
              </a:rPr>
              <a:t>Areas for improvement:</a:t>
            </a:r>
            <a:endParaRPr sz="1350">
              <a:solidFill>
                <a:srgbClr val="FF00FF"/>
              </a:solidFill>
            </a:endParaRPr>
          </a:p>
          <a:p>
            <a:pPr indent="-314325" lvl="0" marL="457200" rtl="0" algn="l">
              <a:spcBef>
                <a:spcPts val="0"/>
              </a:spcBef>
              <a:spcAft>
                <a:spcPts val="0"/>
              </a:spcAft>
              <a:buClr>
                <a:schemeClr val="lt1"/>
              </a:buClr>
              <a:buSzPts val="1350"/>
              <a:buChar char="●"/>
            </a:pPr>
            <a:r>
              <a:rPr lang="en-CA" sz="1350">
                <a:solidFill>
                  <a:schemeClr val="lt1"/>
                </a:solidFill>
              </a:rPr>
              <a:t>Different screens for different game modes, involving different enable signals for different MIF memories.</a:t>
            </a:r>
            <a:endParaRPr sz="1350">
              <a:solidFill>
                <a:schemeClr val="lt1"/>
              </a:solidFill>
            </a:endParaRPr>
          </a:p>
          <a:p>
            <a:pPr indent="-314325" lvl="0" marL="457200" rtl="0" algn="l">
              <a:spcBef>
                <a:spcPts val="0"/>
              </a:spcBef>
              <a:spcAft>
                <a:spcPts val="0"/>
              </a:spcAft>
              <a:buClr>
                <a:schemeClr val="lt1"/>
              </a:buClr>
              <a:buSzPts val="1350"/>
              <a:buChar char="●"/>
            </a:pPr>
            <a:r>
              <a:rPr lang="en-CA" sz="1350">
                <a:solidFill>
                  <a:schemeClr val="lt1"/>
                </a:solidFill>
              </a:rPr>
              <a:t>Change the square into a moving MIF file.</a:t>
            </a:r>
            <a:endParaRPr sz="1350">
              <a:solidFill>
                <a:schemeClr val="lt1"/>
              </a:solidFill>
            </a:endParaRPr>
          </a:p>
        </p:txBody>
      </p:sp>
      <p:pic>
        <p:nvPicPr>
          <p:cNvPr id="122" name="Google Shape;122;p21"/>
          <p:cNvPicPr preferRelativeResize="0"/>
          <p:nvPr/>
        </p:nvPicPr>
        <p:blipFill>
          <a:blip r:embed="rId4">
            <a:alphaModFix/>
          </a:blip>
          <a:stretch>
            <a:fillRect/>
          </a:stretch>
        </p:blipFill>
        <p:spPr>
          <a:xfrm>
            <a:off x="440300" y="1345600"/>
            <a:ext cx="4322200" cy="28799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